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8" r:id="rId3"/>
    <p:sldId id="265" r:id="rId4"/>
    <p:sldId id="266" r:id="rId5"/>
    <p:sldId id="267" r:id="rId6"/>
    <p:sldId id="270" r:id="rId7"/>
    <p:sldId id="269" r:id="rId8"/>
    <p:sldId id="262" r:id="rId9"/>
    <p:sldId id="271" r:id="rId10"/>
    <p:sldId id="264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7" autoAdjust="0"/>
    <p:restoredTop sz="65793" autoAdjust="0"/>
  </p:normalViewPr>
  <p:slideViewPr>
    <p:cSldViewPr snapToGrid="0">
      <p:cViewPr varScale="1">
        <p:scale>
          <a:sx n="62" d="100"/>
          <a:sy n="62" d="100"/>
        </p:scale>
        <p:origin x="13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6BADD-0C7A-469A-B7BA-6F15E5AF86E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91EB5-1DF9-4FD3-B227-502944AB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4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</a:t>
            </a:r>
            <a:r>
              <a:rPr lang="en-US" baseline="0" dirty="0" smtClean="0"/>
              <a:t> separate goals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 the supply of genetically-appropriate native seed and plant material for restoration and post-fire emergency rehabilitation projects in Nevada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But: The seed could be cultivated in outside the state.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To increase </a:t>
            </a:r>
            <a:r>
              <a:rPr lang="en-US" baseline="0" dirty="0" smtClean="0"/>
              <a:t>supply of seed and plant material produced in Nevada, with a focus on cultivation over wildland collection. Income diversification for agricultural producers in Nevada. Help achieve rural development goals.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But: The seed and plant materials could be grown in Nevada and used in (i) non-wildland restoration applications (e.g., ski resorts, golf courses, etc.) and (ii) could be sold out of state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Fundamental Question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are these two goals related?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Why is it important to have a network of native seed producers in Nevada to better meet ecological restoration goals?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answers to this question are in this room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348E9-D385-4D50-8EAF-EEB451A01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Restoration</a:t>
            </a:r>
            <a:r>
              <a:rPr lang="en-US" baseline="0" dirty="0" smtClean="0"/>
              <a:t> Outcomes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you could simply pay private contractors for restoration outcomes then the economic problem would be solved: private incentives are aligned with public incentives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are, of course, numerous reasons why this is infeasible: difficulty in defining success, monitoring success, variability due to weather, cash flow – who can wait 10 years to get paid!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Also, the problem of defining the restoration outcome: sage grouse habitat? Forage? Soil stabilization?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Economic Problem: Second Best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to orient the industry to meet the restoration objectives given the private objectives and constraints of all the participants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Solution: Seed Menus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Constraining inputs and potentially application methods to increase the chances of restoration success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consistent with contract theory in economics in cases where pay-for-performance measures are infeasible.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1EB5-1DF9-4FD3-B227-502944ABE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1EB5-1DF9-4FD3-B227-502944ABE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1EB5-1DF9-4FD3-B227-502944ABE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1EB5-1DF9-4FD3-B227-502944ABE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1EB5-1DF9-4FD3-B227-502944ABE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1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 Menus</a:t>
            </a:r>
          </a:p>
          <a:p>
            <a:pPr lvl="1"/>
            <a:r>
              <a:rPr lang="en-US" dirty="0" smtClean="0"/>
              <a:t>Economic considerations: cost and availability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1EB5-1DF9-4FD3-B227-502944ABE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5E64-1851-3E4F-8CF1-AC311F1CA0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F8D-38C7-644F-8506-A680D59792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3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244-EE7E-4040-B4FD-80DA4C2DE5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6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5E64-1851-3E4F-8CF1-AC311F1CA0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4C9-8C7D-A74E-8984-0E0DA305AE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3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3616-51F5-3D4B-96E9-8526C24D4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38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02E-C227-A646-870A-7EDECA691E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3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7E8-4B31-4041-8F08-5D2EBB3E79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9175-3D50-D14E-8181-ED75926506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85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3DD7-2016-3D40-96FA-CFD254CD68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99-2BD0-D148-9D09-96DF90DB7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1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4C9-8C7D-A74E-8984-0E0DA305AE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7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63A6-C6A8-A748-9F66-CFDBF9764A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3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F8D-38C7-644F-8506-A680D59792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87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244-EE7E-4040-B4FD-80DA4C2DE5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3616-51F5-3D4B-96E9-8526C24D4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4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02E-C227-A646-870A-7EDECA691E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7E8-4B31-4041-8F08-5D2EBB3E79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7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9175-3D50-D14E-8181-ED75926506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7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3DD7-2016-3D40-96FA-CFD254CD68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1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199-2BD0-D148-9D09-96DF90DB7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0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63A6-C6A8-A748-9F66-CFDBF9764A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95FB-4C2B-E342-981A-9F44C5797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9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95FB-4C2B-E342-981A-9F44C5797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-99681"/>
            <a:ext cx="7772400" cy="2438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The Economics of Native Seed in Nevada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5366" y="2983277"/>
            <a:ext cx="8077200" cy="15621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Nevada Native Seed Forum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Winnemucca, Nevada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28 March 2012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4049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Photo Courtesy of Jon Bates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87277" y="4651206"/>
            <a:ext cx="4371073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FF00"/>
                </a:solidFill>
              </a:rPr>
              <a:t>Richard D. Bartholet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University Center for Economic Development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University of Nevada, Reno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68144" y="4629180"/>
            <a:ext cx="4648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FF00"/>
                </a:solidFill>
              </a:rPr>
              <a:t>Michael H. Taylor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Dept. of Economics &amp;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Cooperative Extension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University of Nevada, Reno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3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Fish and Wildlife Service </a:t>
            </a:r>
          </a:p>
          <a:p>
            <a:r>
              <a:rPr lang="en-US" dirty="0" smtClean="0"/>
              <a:t>Sagebrush </a:t>
            </a:r>
            <a:r>
              <a:rPr lang="en-US" dirty="0"/>
              <a:t>Ecosystem Restoration Research Team (SERRT</a:t>
            </a:r>
            <a:r>
              <a:rPr lang="en-US" dirty="0" smtClean="0"/>
              <a:t>) project </a:t>
            </a:r>
          </a:p>
          <a:p>
            <a:r>
              <a:rPr lang="en-US" dirty="0"/>
              <a:t>University of </a:t>
            </a:r>
            <a:r>
              <a:rPr lang="en-US" dirty="0" smtClean="0"/>
              <a:t>Nevada Cooperative Extension </a:t>
            </a:r>
          </a:p>
          <a:p>
            <a:r>
              <a:rPr lang="en-US" dirty="0" smtClean="0"/>
              <a:t>University of Nevada, Reno, </a:t>
            </a:r>
            <a:r>
              <a:rPr lang="en-US" dirty="0"/>
              <a:t>College of Agriculture, Biotechnology, and Natural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University of Nevada, Reno, </a:t>
            </a:r>
            <a:r>
              <a:rPr lang="en-US" dirty="0"/>
              <a:t>College of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Nevada Department of Agriculture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Native Seeds: </a:t>
            </a:r>
            <a:r>
              <a:rPr lang="en-US" dirty="0" smtClean="0"/>
              <a:t>Second Best?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Restoration Outcome</a:t>
            </a:r>
          </a:p>
          <a:p>
            <a:pPr lvl="1"/>
            <a:r>
              <a:rPr lang="en-US" dirty="0" smtClean="0"/>
              <a:t>Pay-for-performance? </a:t>
            </a:r>
          </a:p>
          <a:p>
            <a:r>
              <a:rPr lang="en-US" dirty="0" smtClean="0"/>
              <a:t>The Second Best </a:t>
            </a:r>
          </a:p>
          <a:p>
            <a:pPr lvl="1"/>
            <a:r>
              <a:rPr lang="en-US" dirty="0" smtClean="0"/>
              <a:t>How to orient the industry to meet these restoration objectives</a:t>
            </a:r>
          </a:p>
          <a:p>
            <a:r>
              <a:rPr lang="en-US" dirty="0" smtClean="0"/>
              <a:t>Solution: Input Constraints</a:t>
            </a:r>
          </a:p>
          <a:p>
            <a:pPr lvl="1"/>
            <a:r>
              <a:rPr lang="en-US" dirty="0" smtClean="0"/>
              <a:t>Seed menus, seeding recommendations </a:t>
            </a:r>
          </a:p>
          <a:p>
            <a:pPr lvl="1"/>
            <a:r>
              <a:rPr lang="en-US" dirty="0" smtClean="0"/>
              <a:t>Consistent with contract theory when pay-for-performance is infeasible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07524" y="679622"/>
            <a:ext cx="24714" cy="57706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9178" y="6178378"/>
            <a:ext cx="8995719" cy="123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526" y="766119"/>
            <a:ext cx="126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Success Rate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44011" y="5972450"/>
            <a:ext cx="126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Acres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19881" y="3398108"/>
            <a:ext cx="4584357" cy="27802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3802" y="1500256"/>
            <a:ext cx="6738579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Success Rate/Acres Treated </a:t>
            </a:r>
          </a:p>
          <a:p>
            <a:pPr algn="ctr"/>
            <a:r>
              <a:rPr lang="en-US" sz="3200" dirty="0" smtClean="0"/>
              <a:t>Trade-off?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19881" y="5671751"/>
            <a:ext cx="37440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1622" y="5696465"/>
            <a:ext cx="0" cy="494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07524" y="4053016"/>
            <a:ext cx="1099752" cy="123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82562" y="4065373"/>
            <a:ext cx="24714" cy="21130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07524" y="679622"/>
            <a:ext cx="24714" cy="57706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9178" y="6178378"/>
            <a:ext cx="8995719" cy="123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526" y="766119"/>
            <a:ext cx="126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Success Rate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44011" y="5972450"/>
            <a:ext cx="126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Acres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19881" y="3398108"/>
            <a:ext cx="4584357" cy="27802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3802" y="1500256"/>
            <a:ext cx="6738579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Higher Budget? 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19881" y="4719251"/>
            <a:ext cx="37252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45100" y="4788243"/>
            <a:ext cx="0" cy="14150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07524" y="4053016"/>
            <a:ext cx="1794476" cy="123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54859" y="4090277"/>
            <a:ext cx="24714" cy="21130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56951" y="3385561"/>
            <a:ext cx="7414054" cy="278027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5517120" y="5238751"/>
            <a:ext cx="1013254" cy="42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07524" y="679622"/>
            <a:ext cx="24714" cy="57706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9178" y="6178378"/>
            <a:ext cx="8995719" cy="123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526" y="766119"/>
            <a:ext cx="126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Success Rate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44011" y="5972450"/>
            <a:ext cx="126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Acres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19881" y="3398108"/>
            <a:ext cx="4584357" cy="27802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19881" y="4719251"/>
            <a:ext cx="37252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45100" y="4788243"/>
            <a:ext cx="0" cy="14150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07524" y="4053016"/>
            <a:ext cx="1794476" cy="123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54859" y="4090277"/>
            <a:ext cx="24714" cy="21130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56951" y="3385561"/>
            <a:ext cx="7414054" cy="278027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5517120" y="5238751"/>
            <a:ext cx="1013254" cy="42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33802" y="1500256"/>
            <a:ext cx="6738579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More Efficient Private Native Seed Market…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21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07524" y="679622"/>
            <a:ext cx="24714" cy="57706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9178" y="6178378"/>
            <a:ext cx="8995719" cy="123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526" y="766119"/>
            <a:ext cx="126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Success Rate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44011" y="5972450"/>
            <a:ext cx="126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Acres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19881" y="3398108"/>
            <a:ext cx="4584357" cy="27802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05432" y="1058507"/>
            <a:ext cx="6738579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Research: Right seed, Right Place, Right…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19881" y="5671751"/>
            <a:ext cx="37440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1622" y="5696465"/>
            <a:ext cx="0" cy="494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07524" y="4053016"/>
            <a:ext cx="1099752" cy="123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82562" y="4065373"/>
            <a:ext cx="24714" cy="21130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2238" y="3398108"/>
            <a:ext cx="7414054" cy="278027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5263978" y="5251622"/>
            <a:ext cx="1013254" cy="42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425835" y="1962825"/>
            <a:ext cx="7364624" cy="413442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17692251">
            <a:off x="2302132" y="3120424"/>
            <a:ext cx="860168" cy="39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Consolidated Seed Buys </a:t>
            </a:r>
          </a:p>
          <a:p>
            <a:pPr lvl="1"/>
            <a:r>
              <a:rPr lang="en-US" dirty="0" smtClean="0"/>
              <a:t>Monopsony? </a:t>
            </a:r>
            <a:endParaRPr lang="en-US" dirty="0"/>
          </a:p>
          <a:p>
            <a:pPr lvl="1"/>
            <a:r>
              <a:rPr lang="en-US" dirty="0" smtClean="0"/>
              <a:t>Standing orders for desired species </a:t>
            </a:r>
          </a:p>
          <a:p>
            <a:r>
              <a:rPr lang="en-US" dirty="0" smtClean="0"/>
              <a:t>Market Risk</a:t>
            </a:r>
          </a:p>
          <a:p>
            <a:pPr lvl="1"/>
            <a:r>
              <a:rPr lang="en-US" dirty="0" smtClean="0"/>
              <a:t>Forward Contracts (IDIQs, etc.)</a:t>
            </a:r>
          </a:p>
          <a:p>
            <a:r>
              <a:rPr lang="en-US" dirty="0" smtClean="0"/>
              <a:t>Production Risk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Cost-plus contracts; USDA programs </a:t>
            </a:r>
          </a:p>
          <a:p>
            <a:r>
              <a:rPr lang="en-US" dirty="0" smtClean="0"/>
              <a:t>Wildland Collection</a:t>
            </a:r>
          </a:p>
          <a:p>
            <a:pPr lvl="1"/>
            <a:r>
              <a:rPr lang="en-US" dirty="0" smtClean="0"/>
              <a:t>Streamlined NEPA; Flexible contracts </a:t>
            </a:r>
          </a:p>
          <a:p>
            <a:r>
              <a:rPr lang="en-US" dirty="0" smtClean="0"/>
              <a:t>Industry Consolidation</a:t>
            </a:r>
          </a:p>
          <a:p>
            <a:pPr lvl="1"/>
            <a:r>
              <a:rPr lang="en-US" dirty="0" smtClean="0"/>
              <a:t>Problem for restoration? Opportunity for producers?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38" y="-171703"/>
            <a:ext cx="7129848" cy="70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Questions to ask  a) buyers/users and b) growers</a:t>
            </a:r>
            <a:r>
              <a:rPr lang="en-US" sz="2400" dirty="0" smtClean="0"/>
              <a:t>:</a:t>
            </a:r>
            <a:endParaRPr lang="en-US" sz="2400" dirty="0"/>
          </a:p>
          <a:p>
            <a:pPr lvl="0"/>
            <a:r>
              <a:rPr lang="en-US" sz="2400" dirty="0"/>
              <a:t>In regard to native seeds for which there are existing growers in other states, what, if any, additional incentives do you think would be needed to encourage Nevada growers</a:t>
            </a:r>
            <a:r>
              <a:rPr lang="en-US" sz="2400" dirty="0" smtClean="0"/>
              <a:t>?</a:t>
            </a:r>
            <a:endParaRPr lang="en-US" sz="2400" dirty="0"/>
          </a:p>
          <a:p>
            <a:pPr lvl="0"/>
            <a:r>
              <a:rPr lang="en-US" sz="2400" dirty="0"/>
              <a:t>In regard to native seeds for any plants for which there are not currently any commercial growers of the desired seed because “locally sourced seed” is a new requirement, what, if any, additional incentives do you think would be needed to encourage Nevada growers</a:t>
            </a:r>
            <a:r>
              <a:rPr lang="en-US" sz="2400" dirty="0" smtClean="0"/>
              <a:t>?</a:t>
            </a:r>
            <a:endParaRPr lang="en-US" sz="2400" dirty="0"/>
          </a:p>
          <a:p>
            <a:pPr lvl="0"/>
            <a:r>
              <a:rPr lang="en-US" sz="2400" dirty="0"/>
              <a:t>In regard to native seed for any plant where commercial production has not yet occurred because they are “hard to grow”, what additional incentives do you think would be needed to </a:t>
            </a:r>
            <a:r>
              <a:rPr lang="en-US" sz="2400" dirty="0" err="1" smtClean="0"/>
              <a:t>encourge</a:t>
            </a:r>
            <a:r>
              <a:rPr lang="en-US" sz="2400" dirty="0" smtClean="0"/>
              <a:t> </a:t>
            </a:r>
            <a:r>
              <a:rPr lang="en-US" sz="2400" dirty="0"/>
              <a:t>agronomic production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03B8-0CEB-488B-9448-636B7EC6D1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682</Words>
  <Application>Microsoft Office PowerPoint</Application>
  <PresentationFormat>Widescreen</PresentationFormat>
  <Paragraphs>96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1_Office Theme</vt:lpstr>
      <vt:lpstr>2_Office Theme</vt:lpstr>
      <vt:lpstr>The Economics of Native Seed in Nevada </vt:lpstr>
      <vt:lpstr>Economics of Native Seeds: Second Best? </vt:lpstr>
      <vt:lpstr>PowerPoint Presentation</vt:lpstr>
      <vt:lpstr>PowerPoint Presentation</vt:lpstr>
      <vt:lpstr>PowerPoint Presentation</vt:lpstr>
      <vt:lpstr>PowerPoint Presentation</vt:lpstr>
      <vt:lpstr>Policy Discussion</vt:lpstr>
      <vt:lpstr>PowerPoint Presentation</vt:lpstr>
      <vt:lpstr>Extra Questions</vt:lpstr>
      <vt:lpstr>Thank You!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 Taylor</dc:creator>
  <cp:lastModifiedBy>Mike Taylor</cp:lastModifiedBy>
  <cp:revision>25</cp:revision>
  <dcterms:created xsi:type="dcterms:W3CDTF">2017-03-27T19:31:07Z</dcterms:created>
  <dcterms:modified xsi:type="dcterms:W3CDTF">2017-03-28T17:55:30Z</dcterms:modified>
</cp:coreProperties>
</file>